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ato Bold" charset="1" panose="020F0502020204030203"/>
      <p:regular r:id="rId19"/>
    </p:embeddedFont>
    <p:embeddedFont>
      <p:font typeface="League Spartan" charset="1" panose="00000800000000000000"/>
      <p:regular r:id="rId20"/>
    </p:embeddedFont>
    <p:embeddedFont>
      <p:font typeface="Poppins" charset="1" panose="00000500000000000000"/>
      <p:regular r:id="rId21"/>
    </p:embeddedFont>
    <p:embeddedFont>
      <p:font typeface="Lato" charset="1" panose="020F0502020204030203"/>
      <p:regular r:id="rId27"/>
    </p:embeddedFont>
    <p:embeddedFont>
      <p:font typeface="Poppins Bold" charset="1" panose="00000800000000000000"/>
      <p:regular r:id="rId28"/>
    </p:embeddedFont>
    <p:embeddedFont>
      <p:font typeface="Canva Sans" charset="1" panose="020B05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notesSlides/notesSlide2.xml" Type="http://schemas.openxmlformats.org/officeDocument/2006/relationships/notesSlide"/><Relationship Id="rId26" Target="notesSlides/notesSlide3.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notesSlides/notesSlide4.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PROBLEMA CENTRAL:</a:t>
            </a:r>
          </a:p>
          <a:p>
            <a:r>
              <a:rPr lang="en-US"/>
              <a:t/>
            </a:r>
          </a:p>
          <a:p>
            <a:r>
              <a:rPr lang="en-US"/>
              <a:t>El problema central que aborda el proyecto es la necesidad de desarrollar estrategias cuantitativas de asignación de activos (QAA) en el ámbito financiero e inversión. Este problema surge debido a la complejidad del mercado financiero y la creciente demanda de herramientas y enfoques que permitan a los inversionistas optimizar sus portafolios y gestionar eficazmente el riesgo.</a:t>
            </a:r>
          </a:p>
          <a:p>
            <a:r>
              <a:rPr lang="en-US"/>
              <a:t/>
            </a:r>
          </a:p>
          <a:p>
            <a:r>
              <a:rPr lang="en-US"/>
              <a:t>------------------------------</a:t>
            </a:r>
          </a:p>
          <a:p>
            <a:r>
              <a:rPr lang="en-US"/>
              <a:t/>
            </a:r>
          </a:p>
          <a:p>
            <a:r>
              <a:rPr lang="en-US"/>
              <a:t>IMPORTANCIA DEL PROYECTO:</a:t>
            </a:r>
          </a:p>
          <a:p>
            <a:r>
              <a:rPr lang="en-US"/>
              <a:t/>
            </a:r>
          </a:p>
          <a:p>
            <a:r>
              <a:rPr lang="en-US"/>
              <a:t>El proyecto es importante porque aborda un desafío crucial en el campo de las finanzas e inversiones. Proporciona herramientas y metodologías avanzadas para la toma de decisiones en un entorno financiero cada vez más dinámico y competitivo. Además, la implementación de estrategias QAA puede ayudar a los inversionistas a maximizar el rendimiento de sus inversiones mientras gestionan adecuadamente el riesgo, lo que es fundamental para alcanzar objetivos financieros a largo plazo.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OBJETIVOS DEL PROYECTO:</a:t>
            </a:r>
          </a:p>
          <a:p>
            <a:r>
              <a:rPr lang="en-US"/>
              <a:t/>
            </a:r>
          </a:p>
          <a:p>
            <a:r>
              <a:rPr lang="en-US"/>
              <a:t>1-.</a:t>
            </a:r>
          </a:p>
          <a:p>
            <a:r>
              <a:rPr lang="en-US"/>
              <a:t>Desarrollar un conjunto de estrategias cuantitativas de asignación de activos (QAA) basadas en modelos matemáticos y análisis estadístico.</a:t>
            </a:r>
          </a:p>
          <a:p>
            <a:r>
              <a:rPr lang="en-US"/>
              <a:t/>
            </a:r>
          </a:p>
          <a:p>
            <a:r>
              <a:rPr lang="en-US"/>
              <a:t>2-.</a:t>
            </a:r>
          </a:p>
          <a:p>
            <a:r>
              <a:rPr lang="en-US"/>
              <a:t>Implementar estas estrategias en un entorno práctico utilizando herramientas y tecnologías relevantes, como Python y bases de datos financieras.</a:t>
            </a:r>
          </a:p>
          <a:p>
            <a:r>
              <a:rPr lang="en-US"/>
              <a:t/>
            </a:r>
          </a:p>
          <a:p>
            <a:r>
              <a:rPr lang="en-US"/>
              <a:t>3-.</a:t>
            </a:r>
          </a:p>
          <a:p>
            <a:r>
              <a:rPr lang="en-US"/>
              <a:t>Evaluar el rendimiento y la eficacia de las estrategias QAA mediante el análisis de datos históricos y pruebas de rendimiento.</a:t>
            </a:r>
          </a:p>
          <a:p>
            <a:r>
              <a:rPr lang="en-US"/>
              <a:t/>
            </a:r>
          </a:p>
          <a:p>
            <a:r>
              <a:rPr lang="en-US"/>
              <a:t>4-.</a:t>
            </a:r>
          </a:p>
          <a:p>
            <a:r>
              <a:rPr lang="en-US"/>
              <a:t>Proporcionar recomendaciones y conclusiones basadas en los resultados obtenidos, que puedan ser utilizadas por inversionistas y profesionales del sector financiero para mejorar la toma de decisiones y optimizar la gestión de activos.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METODOLOGÍA:</a:t>
            </a:r>
          </a:p>
          <a:p>
            <a:r>
              <a:rPr lang="en-US"/>
              <a:t/>
            </a:r>
          </a:p>
          <a:p>
            <a:r>
              <a:rPr lang="en-US"/>
              <a:t>La gestión de activos financieros constituye un aspecto fundamental en el ámbito de las inversiones. Para abordar este reto, es esencial emplear conceptos como "Asset Allocation" (Asignación de Activos) y "Stock Picking" (Selección de Acciones), los cuales permiten optimizar la distribución de recursos y maximizar el rendimiento de las carteras de inversión. La Asignación de Activos implica la ponderación estratégica de diferentes clases de activos para lograr un equilibrio óptimo entre riesgo y rendimiento. Por otro lado, el Stock Picking se centra en la selección individual de activos con el fin de superar el desempeño del mercado. En este sentido, se recurre a teorías como la teoría de carteras de Markowitz y el modelo CAPM para respaldar estas metodologías, las cuales se aplican en la práctica mediante el análisis exhaustivo de datos financieros y económicos. Además, la evaluación retrospectiva de estas estrategias a través del Backtesting permite verificar su efectividad y ajustarlas según sea necesario. En este proceso, se utilizan herramientas y datos específicos para analizar el desempeño histórico de las estrategias y mejorar la toma de decisiones en el futuro.</a:t>
            </a:r>
          </a:p>
          <a:p>
            <a:r>
              <a:rPr lang="en-US"/>
              <a:t/>
            </a:r>
          </a:p>
          <a:p>
            <a:r>
              <a:rPr lang="en-US"/>
              <a:t>------------------------------</a:t>
            </a:r>
          </a:p>
          <a:p>
            <a:r>
              <a:rPr lang="en-US"/>
              <a:t/>
            </a:r>
          </a:p>
          <a:p>
            <a:r>
              <a:rPr lang="en-US"/>
              <a:t>"ASSET ALLOCATION" VS "STOCK PICKING":</a:t>
            </a:r>
          </a:p>
          <a:p>
            <a:r>
              <a:rPr lang="en-US"/>
              <a:t/>
            </a:r>
          </a:p>
          <a:p>
            <a:r>
              <a:rPr lang="en-US"/>
              <a:t>El Asset Allocation se refiere a la ponderación estratégica de activos dentro de un portafolio de inversión, con el objetivo de maximizar el rendimiento esperado mientras se gestiona el riesgo. Por otro lado, el Stock Picking implica la selección individual de acciones o activos, con la esperanza de superar el rendimiento del mercado. Ambos enfoques tienen sus ventajas y desventajas, y la elección entre ellos depende de los objetivos y el perfil de riesgo del inversionista.</a:t>
            </a:r>
          </a:p>
          <a:p>
            <a:r>
              <a:rPr lang="en-US"/>
              <a:t/>
            </a:r>
          </a:p>
          <a:p>
            <a:r>
              <a:rPr lang="en-US"/>
              <a:t>------------------------------</a:t>
            </a:r>
          </a:p>
          <a:p>
            <a:r>
              <a:rPr lang="en-US"/>
              <a:t/>
            </a:r>
          </a:p>
          <a:p>
            <a:r>
              <a:rPr lang="en-US"/>
              <a:t>CONCEPTOS CLAVE:</a:t>
            </a:r>
          </a:p>
          <a:p>
            <a:r>
              <a:rPr lang="en-US"/>
              <a:t/>
            </a:r>
          </a:p>
          <a:p>
            <a:r>
              <a:rPr lang="en-US"/>
              <a:t>1-.</a:t>
            </a:r>
          </a:p>
          <a:p>
            <a:r>
              <a:rPr lang="en-US"/>
              <a:t>RIESGO: La posibilidad de que el rendimiento real de una inversión difiera del esperado.</a:t>
            </a:r>
          </a:p>
          <a:p>
            <a:r>
              <a:rPr lang="en-US"/>
              <a:t/>
            </a:r>
          </a:p>
          <a:p>
            <a:r>
              <a:rPr lang="en-US"/>
              <a:t>2-.</a:t>
            </a:r>
          </a:p>
          <a:p>
            <a:r>
              <a:rPr lang="en-US"/>
              <a:t>RENDIMIENTO: La ganancia o pérdida obtenida de una inversión durante un período específico.</a:t>
            </a:r>
          </a:p>
          <a:p>
            <a:r>
              <a:rPr lang="en-US"/>
              <a:t/>
            </a:r>
          </a:p>
          <a:p>
            <a:r>
              <a:rPr lang="en-US"/>
              <a:t>3-.</a:t>
            </a:r>
          </a:p>
          <a:p>
            <a:r>
              <a:rPr lang="en-US"/>
              <a:t>DIVERSIFICACIÓN: La estrategia de distribuir el riesgo entre diferentes tipos de activos para reducir la exposición a eventos adversos.</a:t>
            </a:r>
          </a:p>
          <a:p>
            <a:r>
              <a:rPr lang="en-US"/>
              <a:t/>
            </a:r>
          </a:p>
          <a:p>
            <a:r>
              <a:rPr lang="en-US"/>
              <a:t>4-.</a:t>
            </a:r>
          </a:p>
          <a:p>
            <a:r>
              <a:rPr lang="en-US"/>
              <a:t>OPTIMIZACIÓN: El proceso de maximizar el rendimiento esperado de un portafolio dado un nivel de riesgo o minimizar el riesgo dado un nivel de rendimiento deseado.</a:t>
            </a:r>
          </a:p>
          <a:p>
            <a:r>
              <a:rPr lang="en-US"/>
              <a:t/>
            </a:r>
          </a:p>
          <a:p>
            <a:r>
              <a:rPr lang="en-US"/>
              <a:t>------------------------------</a:t>
            </a:r>
          </a:p>
          <a:p>
            <a:r>
              <a:rPr lang="en-US"/>
              <a:t/>
            </a:r>
          </a:p>
          <a:p>
            <a:r>
              <a:rPr lang="en-US"/>
              <a:t>"BACKTESTIN":</a:t>
            </a:r>
          </a:p>
          <a:p>
            <a:r>
              <a:rPr lang="en-US"/>
              <a:t/>
            </a:r>
          </a:p>
          <a:p>
            <a:r>
              <a:rPr lang="en-US"/>
              <a:t>El Backtesting es una herramienta crítica para evaluar la efectividad de las estrategias de inversión. Permite simular el rendimiento de una estrategia utilizando datos históricos, lo que proporciona información valiosa sobre cómo habría funcionado en el pasado. Esto ayuda a los inversionistas a tomar decisiones más informadas y a ajustar sus estrategias para mejorar su desempeño futuro.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SLSQP:</a:t>
            </a:r>
          </a:p>
          <a:p>
            <a:r>
              <a:rPr lang="en-US"/>
              <a:t/>
            </a:r>
          </a:p>
          <a:p>
            <a:r>
              <a:rPr lang="en-US"/>
              <a:t>L</a:t>
            </a:r>
          </a:p>
          <a:p>
            <a:r>
              <a:rPr lang="en-US"/>
              <a:t/>
            </a:r>
          </a:p>
          <a:p>
            <a:r>
              <a:rPr lang="en-US"/>
              <a:t>------------------------------</a:t>
            </a:r>
          </a:p>
          <a:p>
            <a:r>
              <a:rPr lang="en-US"/>
              <a:t/>
            </a:r>
          </a:p>
          <a:p>
            <a:r>
              <a:rPr lang="en-US"/>
              <a:t>MONTECARLO:</a:t>
            </a:r>
          </a:p>
          <a:p>
            <a:r>
              <a:rPr lang="en-US"/>
              <a:t/>
            </a:r>
          </a:p>
          <a:p>
            <a:r>
              <a:rPr lang="en-US"/>
              <a:t>L</a:t>
            </a:r>
          </a:p>
          <a:p>
            <a:r>
              <a:rPr lang="en-US"/>
              <a:t/>
            </a:r>
          </a:p>
          <a:p>
            <a:r>
              <a:rPr lang="en-US"/>
              <a:t>------------------------------</a:t>
            </a:r>
          </a:p>
          <a:p>
            <a:r>
              <a:rPr lang="en-US"/>
              <a:t/>
            </a:r>
          </a:p>
          <a:p>
            <a:r>
              <a:rPr lang="en-US"/>
              <a:t>COBYLA</a:t>
            </a:r>
          </a:p>
          <a:p>
            <a:r>
              <a:rPr lang="en-US"/>
              <a:t/>
            </a:r>
          </a:p>
          <a:p>
            <a:r>
              <a:rPr lang="en-US"/>
              <a:t>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diegotita4/PA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 Id="rId7"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813325" y="1102366"/>
            <a:ext cx="8113963" cy="8082268"/>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t="0" r="-24712"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9" id="9"/>
          <p:cNvSpPr/>
          <p:nvPr/>
        </p:nvSpPr>
        <p:spPr>
          <a:xfrm flipH="false" flipV="false" rot="0">
            <a:off x="0" y="170363"/>
            <a:ext cx="4701156" cy="5443444"/>
          </a:xfrm>
          <a:custGeom>
            <a:avLst/>
            <a:gdLst/>
            <a:ahLst/>
            <a:cxnLst/>
            <a:rect r="r" b="b" t="t" l="l"/>
            <a:pathLst>
              <a:path h="5443444" w="4701156">
                <a:moveTo>
                  <a:pt x="0" y="0"/>
                </a:moveTo>
                <a:lnTo>
                  <a:pt x="4701156" y="0"/>
                </a:lnTo>
                <a:lnTo>
                  <a:pt x="4701156" y="5443444"/>
                </a:lnTo>
                <a:lnTo>
                  <a:pt x="0" y="5443444"/>
                </a:lnTo>
                <a:lnTo>
                  <a:pt x="0" y="0"/>
                </a:lnTo>
                <a:close/>
              </a:path>
            </a:pathLst>
          </a:custGeom>
          <a:blipFill>
            <a:blip r:embed="rId4"/>
            <a:stretch>
              <a:fillRect l="0" t="0" r="0" b="0"/>
            </a:stretch>
          </a:blipFill>
        </p:spPr>
      </p:sp>
      <p:sp>
        <p:nvSpPr>
          <p:cNvPr name="TextBox 10" id="10"/>
          <p:cNvSpPr txBox="true"/>
          <p:nvPr/>
        </p:nvSpPr>
        <p:spPr>
          <a:xfrm rot="0">
            <a:off x="666478" y="5547132"/>
            <a:ext cx="8649146" cy="5238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Lato Bold"/>
              </a:rPr>
              <a:t>PROYECTO DE APLICACIÓN PROFESIONAL</a:t>
            </a:r>
          </a:p>
        </p:txBody>
      </p:sp>
      <p:sp>
        <p:nvSpPr>
          <p:cNvPr name="TextBox 11" id="11"/>
          <p:cNvSpPr txBox="true"/>
          <p:nvPr/>
        </p:nvSpPr>
        <p:spPr>
          <a:xfrm rot="0">
            <a:off x="666478" y="6240061"/>
            <a:ext cx="9146847" cy="2334762"/>
          </a:xfrm>
          <a:prstGeom prst="rect">
            <a:avLst/>
          </a:prstGeom>
        </p:spPr>
        <p:txBody>
          <a:bodyPr anchor="t" rtlCol="false" tIns="0" lIns="0" bIns="0" rIns="0">
            <a:spAutoFit/>
          </a:bodyPr>
          <a:lstStyle/>
          <a:p>
            <a:pPr algn="l">
              <a:lnSpc>
                <a:spcPts val="9387"/>
              </a:lnSpc>
              <a:spcBef>
                <a:spcPct val="0"/>
              </a:spcBef>
            </a:pPr>
            <a:r>
              <a:rPr lang="en-US" sz="6705">
                <a:solidFill>
                  <a:srgbClr val="004AAD"/>
                </a:solidFill>
                <a:latin typeface="League Spartan"/>
              </a:rPr>
              <a:t>BACKTESTING DE ESTRATEGIAS DE AA</a:t>
            </a:r>
          </a:p>
        </p:txBody>
      </p:sp>
      <p:sp>
        <p:nvSpPr>
          <p:cNvPr name="TextBox 12" id="12"/>
          <p:cNvSpPr txBox="true"/>
          <p:nvPr/>
        </p:nvSpPr>
        <p:spPr>
          <a:xfrm rot="0">
            <a:off x="666478" y="8498623"/>
            <a:ext cx="7654653" cy="1299491"/>
          </a:xfrm>
          <a:prstGeom prst="rect">
            <a:avLst/>
          </a:prstGeom>
        </p:spPr>
        <p:txBody>
          <a:bodyPr anchor="t" rtlCol="false" tIns="0" lIns="0" bIns="0" rIns="0">
            <a:spAutoFit/>
          </a:bodyPr>
          <a:lstStyle/>
          <a:p>
            <a:pPr algn="l">
              <a:lnSpc>
                <a:spcPts val="3464"/>
              </a:lnSpc>
            </a:pPr>
            <a:r>
              <a:rPr lang="en-US" sz="2474">
                <a:solidFill>
                  <a:srgbClr val="000000"/>
                </a:solidFill>
                <a:latin typeface="Poppins"/>
              </a:rPr>
              <a:t>Optimización de Programas de Inversión en Intermediarios Financieros</a:t>
            </a:r>
          </a:p>
          <a:p>
            <a:pPr algn="l">
              <a:lnSpc>
                <a:spcPts val="3464"/>
              </a:lnSpc>
              <a:spcBef>
                <a:spcPct val="0"/>
              </a:spcBef>
            </a:pPr>
            <a:r>
              <a:rPr lang="en-US" sz="2474">
                <a:solidFill>
                  <a:srgbClr val="000000"/>
                </a:solidFill>
                <a:latin typeface="Poppin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347700"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8265547" y="664190"/>
            <a:ext cx="8993753" cy="8958621"/>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t="0" r="-24712"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2" id="12"/>
          <p:cNvSpPr txBox="true"/>
          <p:nvPr/>
        </p:nvSpPr>
        <p:spPr>
          <a:xfrm rot="0">
            <a:off x="1028700" y="1537282"/>
            <a:ext cx="6357148" cy="705987"/>
          </a:xfrm>
          <a:prstGeom prst="rect">
            <a:avLst/>
          </a:prstGeom>
        </p:spPr>
        <p:txBody>
          <a:bodyPr anchor="t" rtlCol="false" tIns="0" lIns="0" bIns="0" rIns="0">
            <a:spAutoFit/>
          </a:bodyPr>
          <a:lstStyle/>
          <a:p>
            <a:pPr algn="l">
              <a:lnSpc>
                <a:spcPts val="5721"/>
              </a:lnSpc>
              <a:spcBef>
                <a:spcPct val="0"/>
              </a:spcBef>
            </a:pPr>
            <a:r>
              <a:rPr lang="en-US" sz="4086">
                <a:solidFill>
                  <a:srgbClr val="004AAD"/>
                </a:solidFill>
                <a:latin typeface="League Spartan"/>
              </a:rPr>
              <a:t>HERRAMIENTA VISUAL</a:t>
            </a:r>
          </a:p>
        </p:txBody>
      </p:sp>
      <p:sp>
        <p:nvSpPr>
          <p:cNvPr name="TextBox 13" id="13"/>
          <p:cNvSpPr txBox="true"/>
          <p:nvPr/>
        </p:nvSpPr>
        <p:spPr>
          <a:xfrm rot="0">
            <a:off x="1028700" y="4250029"/>
            <a:ext cx="7019497" cy="3259455"/>
          </a:xfrm>
          <a:prstGeom prst="rect">
            <a:avLst/>
          </a:prstGeom>
        </p:spPr>
        <p:txBody>
          <a:bodyPr anchor="t" rtlCol="false" tIns="0" lIns="0" bIns="0" rIns="0">
            <a:spAutoFit/>
          </a:bodyPr>
          <a:lstStyle/>
          <a:p>
            <a:pPr algn="just" marL="0" indent="0" lvl="0">
              <a:lnSpc>
                <a:spcPts val="3299"/>
              </a:lnSpc>
              <a:spcBef>
                <a:spcPct val="0"/>
              </a:spcBef>
            </a:pPr>
            <a:r>
              <a:rPr lang="en-US" sz="2199" strike="noStrike" u="none">
                <a:solidFill>
                  <a:srgbClr val="000000"/>
                </a:solidFill>
                <a:latin typeface="Lato"/>
              </a:rPr>
              <a:t>La herramienta visual desarrollada en nuestro proyecto  permite a los usuarios seleccionar y personalizar estrategias de acuerdo a sus objetivos específicos.</a:t>
            </a:r>
          </a:p>
          <a:p>
            <a:pPr algn="just" marL="0" indent="0" lvl="0">
              <a:lnSpc>
                <a:spcPts val="3299"/>
              </a:lnSpc>
              <a:spcBef>
                <a:spcPct val="0"/>
              </a:spcBef>
            </a:pPr>
          </a:p>
          <a:p>
            <a:pPr algn="just" marL="0" indent="0" lvl="0">
              <a:lnSpc>
                <a:spcPts val="3299"/>
              </a:lnSpc>
              <a:spcBef>
                <a:spcPct val="0"/>
              </a:spcBef>
            </a:pPr>
          </a:p>
          <a:p>
            <a:pPr algn="just" marL="0" indent="0" lvl="0">
              <a:lnSpc>
                <a:spcPts val="3299"/>
              </a:lnSpc>
              <a:spcBef>
                <a:spcPct val="0"/>
              </a:spcBef>
            </a:pPr>
            <a:r>
              <a:rPr lang="en-US" sz="2199" strike="noStrike" u="none">
                <a:solidFill>
                  <a:srgbClr val="000000"/>
                </a:solidFill>
                <a:latin typeface="Lato"/>
              </a:rPr>
              <a:t>Cada estrategia se puede evaluar y ajustar en tiempo, proporcionando al usuario control total sobre la composición de su portafolio de inversión.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58531" y="4169677"/>
            <a:ext cx="4452245" cy="4755833"/>
            <a:chOff x="0" y="0"/>
            <a:chExt cx="1172608" cy="1252565"/>
          </a:xfrm>
        </p:grpSpPr>
        <p:sp>
          <p:nvSpPr>
            <p:cNvPr name="Freeform 4" id="4"/>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5" id="5"/>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20129" y="4169677"/>
            <a:ext cx="4452245" cy="4755833"/>
            <a:chOff x="0" y="0"/>
            <a:chExt cx="1172608" cy="1252565"/>
          </a:xfrm>
        </p:grpSpPr>
        <p:sp>
          <p:nvSpPr>
            <p:cNvPr name="Freeform 7" id="7"/>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8" id="8"/>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77224" y="4169677"/>
            <a:ext cx="4452245" cy="4755833"/>
            <a:chOff x="0" y="0"/>
            <a:chExt cx="1172608" cy="1252565"/>
          </a:xfrm>
        </p:grpSpPr>
        <p:sp>
          <p:nvSpPr>
            <p:cNvPr name="Freeform 10" id="10"/>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11" id="11"/>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991856" y="3410708"/>
            <a:ext cx="1985594" cy="19855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153454" y="3410708"/>
            <a:ext cx="1985594" cy="19855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310549" y="3410708"/>
            <a:ext cx="1985594" cy="19855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3424358" y="3857471"/>
            <a:ext cx="1120592" cy="1092068"/>
          </a:xfrm>
          <a:custGeom>
            <a:avLst/>
            <a:gdLst/>
            <a:ahLst/>
            <a:cxnLst/>
            <a:rect r="r" b="b" t="t" l="l"/>
            <a:pathLst>
              <a:path h="1092068" w="1120592">
                <a:moveTo>
                  <a:pt x="0" y="0"/>
                </a:moveTo>
                <a:lnTo>
                  <a:pt x="1120592" y="0"/>
                </a:lnTo>
                <a:lnTo>
                  <a:pt x="1120592" y="1092068"/>
                </a:lnTo>
                <a:lnTo>
                  <a:pt x="0" y="1092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8597966" y="3819371"/>
            <a:ext cx="1092068" cy="1092068"/>
          </a:xfrm>
          <a:custGeom>
            <a:avLst/>
            <a:gdLst/>
            <a:ahLst/>
            <a:cxnLst/>
            <a:rect r="r" b="b" t="t" l="l"/>
            <a:pathLst>
              <a:path h="1092068" w="1092068">
                <a:moveTo>
                  <a:pt x="0" y="0"/>
                </a:moveTo>
                <a:lnTo>
                  <a:pt x="1092068" y="0"/>
                </a:lnTo>
                <a:lnTo>
                  <a:pt x="1092068" y="1092068"/>
                </a:lnTo>
                <a:lnTo>
                  <a:pt x="0" y="10920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3763149" y="3954290"/>
            <a:ext cx="1122150" cy="822230"/>
          </a:xfrm>
          <a:custGeom>
            <a:avLst/>
            <a:gdLst/>
            <a:ahLst/>
            <a:cxnLst/>
            <a:rect r="r" b="b" t="t" l="l"/>
            <a:pathLst>
              <a:path h="822230" w="1122150">
                <a:moveTo>
                  <a:pt x="0" y="0"/>
                </a:moveTo>
                <a:lnTo>
                  <a:pt x="1122150" y="0"/>
                </a:lnTo>
                <a:lnTo>
                  <a:pt x="1122150" y="822230"/>
                </a:lnTo>
                <a:lnTo>
                  <a:pt x="0" y="822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2363033" y="1233095"/>
            <a:ext cx="13561934" cy="925878"/>
          </a:xfrm>
          <a:prstGeom prst="rect">
            <a:avLst/>
          </a:prstGeom>
        </p:spPr>
        <p:txBody>
          <a:bodyPr anchor="t" rtlCol="false" tIns="0" lIns="0" bIns="0" rIns="0">
            <a:spAutoFit/>
          </a:bodyPr>
          <a:lstStyle/>
          <a:p>
            <a:pPr algn="ctr">
              <a:lnSpc>
                <a:spcPts val="7575"/>
              </a:lnSpc>
              <a:spcBef>
                <a:spcPct val="0"/>
              </a:spcBef>
            </a:pPr>
            <a:r>
              <a:rPr lang="en-US" sz="5411">
                <a:solidFill>
                  <a:srgbClr val="004AAD"/>
                </a:solidFill>
                <a:latin typeface="League Spartan"/>
              </a:rPr>
              <a:t>CONCLUSIONES</a:t>
            </a:r>
          </a:p>
        </p:txBody>
      </p:sp>
      <p:sp>
        <p:nvSpPr>
          <p:cNvPr name="TextBox 25" id="25"/>
          <p:cNvSpPr txBox="true"/>
          <p:nvPr/>
        </p:nvSpPr>
        <p:spPr>
          <a:xfrm rot="0">
            <a:off x="2372942" y="5778404"/>
            <a:ext cx="3223423" cy="233489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Lato"/>
              </a:rPr>
              <a:t>Las estrategias de asset allocation, permiten tener mejores rendimientos en un portafolio de inversión, en función de un objetivo seleccionado. </a:t>
            </a:r>
          </a:p>
        </p:txBody>
      </p:sp>
      <p:sp>
        <p:nvSpPr>
          <p:cNvPr name="TextBox 26" id="26"/>
          <p:cNvSpPr txBox="true"/>
          <p:nvPr/>
        </p:nvSpPr>
        <p:spPr>
          <a:xfrm rot="0">
            <a:off x="7532289" y="5778404"/>
            <a:ext cx="3223423" cy="233489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Lato"/>
              </a:rPr>
              <a:t>Para tener buenos resultados, independientemente de la estrategia utilizada, se requiere de una buena selección de activos.</a:t>
            </a:r>
          </a:p>
        </p:txBody>
      </p:sp>
      <p:sp>
        <p:nvSpPr>
          <p:cNvPr name="TextBox 27" id="27"/>
          <p:cNvSpPr txBox="true"/>
          <p:nvPr/>
        </p:nvSpPr>
        <p:spPr>
          <a:xfrm rot="0">
            <a:off x="12691635" y="5973667"/>
            <a:ext cx="3223423" cy="19443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Lato"/>
              </a:rPr>
              <a:t>Una herramienta visual facilita la implementación de estrategias de AA. Brinda mayor seguridad a los inversores.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55272" y="-896443"/>
            <a:ext cx="1378419" cy="12079887"/>
            <a:chOff x="0" y="0"/>
            <a:chExt cx="363040" cy="3181534"/>
          </a:xfrm>
        </p:grpSpPr>
        <p:sp>
          <p:nvSpPr>
            <p:cNvPr name="Freeform 3" id="3"/>
            <p:cNvSpPr/>
            <p:nvPr/>
          </p:nvSpPr>
          <p:spPr>
            <a:xfrm flipH="false" flipV="false" rot="0">
              <a:off x="0" y="0"/>
              <a:ext cx="363040" cy="3181534"/>
            </a:xfrm>
            <a:custGeom>
              <a:avLst/>
              <a:gdLst/>
              <a:ahLst/>
              <a:cxnLst/>
              <a:rect r="r" b="b" t="t" l="l"/>
              <a:pathLst>
                <a:path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363040" cy="3229159"/>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331169" y="5040823"/>
            <a:ext cx="4182953" cy="4320154"/>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95" t="0" r="-27495"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name="Group 8" id="8"/>
          <p:cNvGrpSpPr>
            <a:grpSpLocks noChangeAspect="true"/>
          </p:cNvGrpSpPr>
          <p:nvPr/>
        </p:nvGrpSpPr>
        <p:grpSpPr>
          <a:xfrm rot="0">
            <a:off x="9837425" y="926023"/>
            <a:ext cx="4182953" cy="4320154"/>
            <a:chOff x="0" y="0"/>
            <a:chExt cx="6350000" cy="6558280"/>
          </a:xfrm>
        </p:grpSpPr>
        <p:sp>
          <p:nvSpPr>
            <p:cNvPr name="Freeform 9" id="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t="0" r="-41874" b="0"/>
              </a:stretch>
            </a:blipFill>
          </p:spPr>
        </p:sp>
        <p:sp>
          <p:nvSpPr>
            <p:cNvPr name="Freeform 10" id="1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name="Group 11" id="11"/>
          <p:cNvGrpSpPr/>
          <p:nvPr/>
        </p:nvGrpSpPr>
        <p:grpSpPr>
          <a:xfrm rot="0">
            <a:off x="6505147" y="925830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28700" y="1590678"/>
            <a:ext cx="5849287" cy="761715"/>
          </a:xfrm>
          <a:prstGeom prst="rect">
            <a:avLst/>
          </a:prstGeom>
        </p:spPr>
        <p:txBody>
          <a:bodyPr anchor="t" rtlCol="false" tIns="0" lIns="0" bIns="0" rIns="0">
            <a:spAutoFit/>
          </a:bodyPr>
          <a:lstStyle/>
          <a:p>
            <a:pPr algn="l">
              <a:lnSpc>
                <a:spcPts val="6235"/>
              </a:lnSpc>
              <a:spcBef>
                <a:spcPct val="0"/>
              </a:spcBef>
            </a:pPr>
            <a:r>
              <a:rPr lang="en-US" sz="4453">
                <a:solidFill>
                  <a:srgbClr val="004AAD"/>
                </a:solidFill>
                <a:latin typeface="League Spartan"/>
              </a:rPr>
              <a:t>REFLEXIÓN</a:t>
            </a:r>
          </a:p>
        </p:txBody>
      </p:sp>
      <p:sp>
        <p:nvSpPr>
          <p:cNvPr name="TextBox 15" id="15"/>
          <p:cNvSpPr txBox="true"/>
          <p:nvPr/>
        </p:nvSpPr>
        <p:spPr>
          <a:xfrm rot="0">
            <a:off x="1028700" y="4551857"/>
            <a:ext cx="7019497" cy="2440305"/>
          </a:xfrm>
          <a:prstGeom prst="rect">
            <a:avLst/>
          </a:prstGeom>
        </p:spPr>
        <p:txBody>
          <a:bodyPr anchor="t" rtlCol="false" tIns="0" lIns="0" bIns="0" rIns="0">
            <a:spAutoFit/>
          </a:bodyPr>
          <a:lstStyle/>
          <a:p>
            <a:pPr algn="just">
              <a:lnSpc>
                <a:spcPts val="3299"/>
              </a:lnSpc>
            </a:pPr>
            <a:r>
              <a:rPr lang="en-US" sz="2199">
                <a:solidFill>
                  <a:srgbClr val="000000"/>
                </a:solidFill>
                <a:latin typeface="Lato"/>
              </a:rPr>
              <a:t>La herramienta visual desarrollada en este PAP, aporta socialmente a la implementación de estrategias que ayuden a los inversores a poder obtener mejores resultados en sus inversiones, ahorrándoles tiempo y brindándoles opciones previamente validadas, ajustándose a sus preferencias y objetivos.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3334811"/>
            <a:ext cx="18288000" cy="3617379"/>
            <a:chOff x="0" y="0"/>
            <a:chExt cx="4816593" cy="952725"/>
          </a:xfrm>
        </p:grpSpPr>
        <p:sp>
          <p:nvSpPr>
            <p:cNvPr name="Freeform 3" id="3"/>
            <p:cNvSpPr/>
            <p:nvPr/>
          </p:nvSpPr>
          <p:spPr>
            <a:xfrm flipH="false" flipV="false" rot="0">
              <a:off x="0" y="0"/>
              <a:ext cx="4816592" cy="952725"/>
            </a:xfrm>
            <a:custGeom>
              <a:avLst/>
              <a:gdLst/>
              <a:ahLst/>
              <a:cxnLst/>
              <a:rect r="r" b="b" t="t" l="l"/>
              <a:pathLst>
                <a:path h="952725" w="4816592">
                  <a:moveTo>
                    <a:pt x="0" y="0"/>
                  </a:moveTo>
                  <a:lnTo>
                    <a:pt x="4816592" y="0"/>
                  </a:lnTo>
                  <a:lnTo>
                    <a:pt x="4816592" y="952725"/>
                  </a:lnTo>
                  <a:lnTo>
                    <a:pt x="0" y="952725"/>
                  </a:lnTo>
                  <a:close/>
                </a:path>
              </a:pathLst>
            </a:custGeom>
            <a:solidFill>
              <a:srgbClr val="EAEAEA"/>
            </a:solidFill>
          </p:spPr>
        </p:sp>
        <p:sp>
          <p:nvSpPr>
            <p:cNvPr name="TextBox 4" id="4"/>
            <p:cNvSpPr txBox="true"/>
            <p:nvPr/>
          </p:nvSpPr>
          <p:spPr>
            <a:xfrm>
              <a:off x="0" y="-47625"/>
              <a:ext cx="4816593" cy="100035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008157" y="4177811"/>
            <a:ext cx="12271686" cy="1022839"/>
          </a:xfrm>
          <a:prstGeom prst="rect">
            <a:avLst/>
          </a:prstGeom>
        </p:spPr>
        <p:txBody>
          <a:bodyPr anchor="t" rtlCol="false" tIns="0" lIns="0" bIns="0" rIns="0">
            <a:spAutoFit/>
          </a:bodyPr>
          <a:lstStyle/>
          <a:p>
            <a:pPr algn="ctr">
              <a:lnSpc>
                <a:spcPts val="8382"/>
              </a:lnSpc>
              <a:spcBef>
                <a:spcPct val="0"/>
              </a:spcBef>
            </a:pPr>
            <a:r>
              <a:rPr lang="en-US" sz="5987">
                <a:solidFill>
                  <a:srgbClr val="004AAD"/>
                </a:solidFill>
                <a:latin typeface="League Spartan"/>
              </a:rPr>
              <a:t>GRACIAS POR SU ATENCIÓN</a:t>
            </a:r>
          </a:p>
        </p:txBody>
      </p:sp>
      <p:sp>
        <p:nvSpPr>
          <p:cNvPr name="TextBox 6" id="6"/>
          <p:cNvSpPr txBox="true"/>
          <p:nvPr/>
        </p:nvSpPr>
        <p:spPr>
          <a:xfrm rot="0">
            <a:off x="4427776" y="5689934"/>
            <a:ext cx="9432448" cy="740937"/>
          </a:xfrm>
          <a:prstGeom prst="rect">
            <a:avLst/>
          </a:prstGeom>
        </p:spPr>
        <p:txBody>
          <a:bodyPr anchor="t" rtlCol="false" tIns="0" lIns="0" bIns="0" rIns="0">
            <a:spAutoFit/>
          </a:bodyPr>
          <a:lstStyle/>
          <a:p>
            <a:pPr algn="ctr" marL="0" indent="0" lvl="0">
              <a:lnSpc>
                <a:spcPts val="5885"/>
              </a:lnSpc>
              <a:spcBef>
                <a:spcPct val="0"/>
              </a:spcBef>
            </a:pPr>
            <a:r>
              <a:rPr lang="en-US" sz="4204" u="sng">
                <a:solidFill>
                  <a:srgbClr val="000000"/>
                </a:solidFill>
                <a:latin typeface="Canva Sans"/>
                <a:hlinkClick r:id="rId2" tooltip="https://github.com/diegotita4/PAP"/>
              </a:rPr>
              <a:t>https://github.com/diegotita4/PAP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a:grpSpLocks noChangeAspect="true"/>
          </p:cNvGrpSpPr>
          <p:nvPr/>
        </p:nvGrpSpPr>
        <p:grpSpPr>
          <a:xfrm rot="0">
            <a:off x="9521929" y="271171"/>
            <a:ext cx="2911850" cy="2900476"/>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836" t="0" r="-1836" b="0"/>
              </a:stretch>
            </a:blipFill>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6" id="6"/>
          <p:cNvGrpSpPr>
            <a:grpSpLocks noChangeAspect="true"/>
          </p:cNvGrpSpPr>
          <p:nvPr/>
        </p:nvGrpSpPr>
        <p:grpSpPr>
          <a:xfrm rot="0">
            <a:off x="10277986" y="3929176"/>
            <a:ext cx="2911850" cy="2900476"/>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9540" t="-64329" r="-65026" b="-109645"/>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9" id="9"/>
          <p:cNvGrpSpPr>
            <a:grpSpLocks noChangeAspect="true"/>
          </p:cNvGrpSpPr>
          <p:nvPr/>
        </p:nvGrpSpPr>
        <p:grpSpPr>
          <a:xfrm rot="0">
            <a:off x="13872228" y="4928896"/>
            <a:ext cx="2911850" cy="2900476"/>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6665" r="223" b="-16665"/>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12" id="12"/>
          <p:cNvGrpSpPr>
            <a:grpSpLocks noChangeAspect="true"/>
          </p:cNvGrpSpPr>
          <p:nvPr/>
        </p:nvGrpSpPr>
        <p:grpSpPr>
          <a:xfrm rot="0">
            <a:off x="12987290" y="1410725"/>
            <a:ext cx="2911850" cy="2900476"/>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4470" r="223" b="-4470"/>
              </a:stretch>
            </a:blipFill>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15" id="15"/>
          <p:cNvGrpSpPr/>
          <p:nvPr/>
        </p:nvGrpSpPr>
        <p:grpSpPr>
          <a:xfrm rot="0">
            <a:off x="6395774" y="9258300"/>
            <a:ext cx="4053826" cy="3086100"/>
            <a:chOff x="0" y="0"/>
            <a:chExt cx="1067674" cy="812800"/>
          </a:xfrm>
        </p:grpSpPr>
        <p:sp>
          <p:nvSpPr>
            <p:cNvPr name="Freeform 16" id="16"/>
            <p:cNvSpPr/>
            <p:nvPr/>
          </p:nvSpPr>
          <p:spPr>
            <a:xfrm flipH="false" flipV="false" rot="0">
              <a:off x="0" y="0"/>
              <a:ext cx="1067674" cy="812800"/>
            </a:xfrm>
            <a:custGeom>
              <a:avLst/>
              <a:gdLst/>
              <a:ahLst/>
              <a:cxnLst/>
              <a:rect r="r" b="b" t="t" l="l"/>
              <a:pathLst>
                <a:path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rotWithShape="true">
              <a:gsLst>
                <a:gs pos="0">
                  <a:srgbClr val="000000">
                    <a:alpha val="100000"/>
                  </a:srgbClr>
                </a:gs>
                <a:gs pos="100000">
                  <a:srgbClr val="3533CD">
                    <a:alpha val="100000"/>
                  </a:srgbClr>
                </a:gs>
              </a:gsLst>
              <a:lin ang="0"/>
            </a:gradFill>
          </p:spPr>
        </p:sp>
        <p:sp>
          <p:nvSpPr>
            <p:cNvPr name="TextBox 17" id="17"/>
            <p:cNvSpPr txBox="true"/>
            <p:nvPr/>
          </p:nvSpPr>
          <p:spPr>
            <a:xfrm>
              <a:off x="100094" y="28575"/>
              <a:ext cx="867485"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872228" y="-2293069"/>
            <a:ext cx="4053826" cy="3086100"/>
            <a:chOff x="0" y="0"/>
            <a:chExt cx="1067674" cy="812800"/>
          </a:xfrm>
        </p:grpSpPr>
        <p:sp>
          <p:nvSpPr>
            <p:cNvPr name="Freeform 19" id="19"/>
            <p:cNvSpPr/>
            <p:nvPr/>
          </p:nvSpPr>
          <p:spPr>
            <a:xfrm flipH="false" flipV="false" rot="0">
              <a:off x="0" y="0"/>
              <a:ext cx="1067674" cy="812800"/>
            </a:xfrm>
            <a:custGeom>
              <a:avLst/>
              <a:gdLst/>
              <a:ahLst/>
              <a:cxnLst/>
              <a:rect r="r" b="b" t="t" l="l"/>
              <a:pathLst>
                <a:path h="812800" w="1067674">
                  <a:moveTo>
                    <a:pt x="533837" y="0"/>
                  </a:moveTo>
                  <a:cubicBezTo>
                    <a:pt x="239007" y="0"/>
                    <a:pt x="0" y="181951"/>
                    <a:pt x="0" y="406400"/>
                  </a:cubicBezTo>
                  <a:cubicBezTo>
                    <a:pt x="0" y="630849"/>
                    <a:pt x="239007" y="812800"/>
                    <a:pt x="533837" y="812800"/>
                  </a:cubicBezTo>
                  <a:cubicBezTo>
                    <a:pt x="828667" y="812800"/>
                    <a:pt x="1067674" y="630849"/>
                    <a:pt x="1067674" y="406400"/>
                  </a:cubicBezTo>
                  <a:cubicBezTo>
                    <a:pt x="1067674" y="181951"/>
                    <a:pt x="828667" y="0"/>
                    <a:pt x="533837" y="0"/>
                  </a:cubicBezTo>
                  <a:close/>
                </a:path>
              </a:pathLst>
            </a:custGeom>
            <a:gradFill rotWithShape="true">
              <a:gsLst>
                <a:gs pos="0">
                  <a:srgbClr val="000000">
                    <a:alpha val="100000"/>
                  </a:srgbClr>
                </a:gs>
                <a:gs pos="100000">
                  <a:srgbClr val="3533CD">
                    <a:alpha val="100000"/>
                  </a:srgbClr>
                </a:gs>
              </a:gsLst>
              <a:lin ang="0"/>
            </a:gradFill>
          </p:spPr>
        </p:sp>
        <p:sp>
          <p:nvSpPr>
            <p:cNvPr name="TextBox 20" id="20"/>
            <p:cNvSpPr txBox="true"/>
            <p:nvPr/>
          </p:nvSpPr>
          <p:spPr>
            <a:xfrm>
              <a:off x="100094" y="28575"/>
              <a:ext cx="867485" cy="708025"/>
            </a:xfrm>
            <a:prstGeom prst="rect">
              <a:avLst/>
            </a:prstGeom>
          </p:spPr>
          <p:txBody>
            <a:bodyPr anchor="ctr" rtlCol="false" tIns="50800" lIns="50800" bIns="50800" rIns="50800"/>
            <a:lstStyle/>
            <a:p>
              <a:pPr algn="ctr">
                <a:lnSpc>
                  <a:spcPts val="2659"/>
                </a:lnSpc>
              </a:pPr>
            </a:p>
          </p:txBody>
        </p:sp>
      </p:grpSp>
      <p:grpSp>
        <p:nvGrpSpPr>
          <p:cNvPr name="Group 21" id="21"/>
          <p:cNvGrpSpPr>
            <a:grpSpLocks noChangeAspect="true"/>
          </p:cNvGrpSpPr>
          <p:nvPr/>
        </p:nvGrpSpPr>
        <p:grpSpPr>
          <a:xfrm rot="0">
            <a:off x="11219987" y="7386524"/>
            <a:ext cx="2911850" cy="2900476"/>
            <a:chOff x="0" y="0"/>
            <a:chExt cx="6502400" cy="6477000"/>
          </a:xfrm>
        </p:grpSpPr>
        <p:sp>
          <p:nvSpPr>
            <p:cNvPr name="Freeform 22" id="2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16665" r="223" b="-16665"/>
              </a:stretch>
            </a:blipFill>
          </p:spPr>
        </p:sp>
        <p:sp>
          <p:nvSpPr>
            <p:cNvPr name="Freeform 23" id="2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name="TextBox 24" id="24"/>
          <p:cNvSpPr txBox="true"/>
          <p:nvPr/>
        </p:nvSpPr>
        <p:spPr>
          <a:xfrm rot="0">
            <a:off x="1028700" y="865120"/>
            <a:ext cx="6715383" cy="705987"/>
          </a:xfrm>
          <a:prstGeom prst="rect">
            <a:avLst/>
          </a:prstGeom>
        </p:spPr>
        <p:txBody>
          <a:bodyPr anchor="t" rtlCol="false" tIns="0" lIns="0" bIns="0" rIns="0">
            <a:spAutoFit/>
          </a:bodyPr>
          <a:lstStyle/>
          <a:p>
            <a:pPr algn="l">
              <a:lnSpc>
                <a:spcPts val="5721"/>
              </a:lnSpc>
              <a:spcBef>
                <a:spcPct val="0"/>
              </a:spcBef>
            </a:pPr>
            <a:r>
              <a:rPr lang="en-US" sz="4086">
                <a:solidFill>
                  <a:srgbClr val="004AAD"/>
                </a:solidFill>
                <a:latin typeface="League Spartan"/>
              </a:rPr>
              <a:t>EQUIPO DE TRABAJO</a:t>
            </a:r>
          </a:p>
        </p:txBody>
      </p:sp>
      <p:sp>
        <p:nvSpPr>
          <p:cNvPr name="TextBox 25" id="25"/>
          <p:cNvSpPr txBox="true"/>
          <p:nvPr/>
        </p:nvSpPr>
        <p:spPr>
          <a:xfrm rot="0">
            <a:off x="862529" y="3647897"/>
            <a:ext cx="9271472" cy="4181475"/>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000000"/>
                </a:solidFill>
                <a:latin typeface="Lato Bold"/>
              </a:rPr>
              <a:t>Ingeniero Financiero. Diego Emilio Enriquez Nares.​ </a:t>
            </a:r>
          </a:p>
          <a:p>
            <a:pPr algn="l">
              <a:lnSpc>
                <a:spcPts val="3749"/>
              </a:lnSpc>
            </a:pPr>
          </a:p>
          <a:p>
            <a:pPr algn="l" marL="539749" indent="-269875" lvl="1">
              <a:lnSpc>
                <a:spcPts val="3749"/>
              </a:lnSpc>
              <a:buFont typeface="Arial"/>
              <a:buChar char="•"/>
            </a:pPr>
            <a:r>
              <a:rPr lang="en-US" sz="2499">
                <a:solidFill>
                  <a:srgbClr val="000000"/>
                </a:solidFill>
                <a:latin typeface="Lato Bold"/>
              </a:rPr>
              <a:t>​​​​Ingeniero Financiero. Jesús Emmanuel Palomera Gaytán.</a:t>
            </a:r>
          </a:p>
          <a:p>
            <a:pPr algn="l">
              <a:lnSpc>
                <a:spcPts val="3749"/>
              </a:lnSpc>
            </a:pPr>
          </a:p>
          <a:p>
            <a:pPr algn="l" marL="539749" indent="-269875" lvl="1">
              <a:lnSpc>
                <a:spcPts val="3749"/>
              </a:lnSpc>
              <a:buFont typeface="Arial"/>
              <a:buChar char="•"/>
            </a:pPr>
            <a:r>
              <a:rPr lang="en-US" sz="2499">
                <a:solidFill>
                  <a:srgbClr val="000000"/>
                </a:solidFill>
                <a:latin typeface="Lato Bold"/>
              </a:rPr>
              <a:t>Ingeniero Financiero. José Alfonso Martínez Ramírez.</a:t>
            </a:r>
          </a:p>
          <a:p>
            <a:pPr algn="l">
              <a:lnSpc>
                <a:spcPts val="3749"/>
              </a:lnSpc>
            </a:pPr>
          </a:p>
          <a:p>
            <a:pPr algn="l" marL="539749" indent="-269875" lvl="1">
              <a:lnSpc>
                <a:spcPts val="3749"/>
              </a:lnSpc>
              <a:buFont typeface="Arial"/>
              <a:buChar char="•"/>
            </a:pPr>
            <a:r>
              <a:rPr lang="en-US" sz="2499">
                <a:solidFill>
                  <a:srgbClr val="000000"/>
                </a:solidFill>
                <a:latin typeface="Lato Bold"/>
              </a:rPr>
              <a:t>​​Ingeniero Financiero. Juan Antonio Mugica Liparoli.​​ </a:t>
            </a:r>
          </a:p>
          <a:p>
            <a:pPr algn="l">
              <a:lnSpc>
                <a:spcPts val="3749"/>
              </a:lnSpc>
            </a:pPr>
          </a:p>
          <a:p>
            <a:pPr algn="l" marL="539749" indent="-269875" lvl="1">
              <a:lnSpc>
                <a:spcPts val="3749"/>
              </a:lnSpc>
              <a:buFont typeface="Arial"/>
              <a:buChar char="•"/>
            </a:pPr>
            <a:r>
              <a:rPr lang="en-US" sz="2499">
                <a:solidFill>
                  <a:srgbClr val="000000"/>
                </a:solidFill>
                <a:latin typeface="Lato Bold"/>
              </a:rPr>
              <a:t>Ingeniero Financiero. Oscar Uriel Alvarado Garnica.​​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717550" y="-130175"/>
            <a:ext cx="13627100" cy="10547350"/>
            <a:chOff x="0" y="0"/>
            <a:chExt cx="3589030" cy="2777903"/>
          </a:xfrm>
        </p:grpSpPr>
        <p:sp>
          <p:nvSpPr>
            <p:cNvPr name="Freeform 4" id="4"/>
            <p:cNvSpPr/>
            <p:nvPr/>
          </p:nvSpPr>
          <p:spPr>
            <a:xfrm flipH="false" flipV="false" rot="0">
              <a:off x="0" y="0"/>
              <a:ext cx="3589031" cy="2777903"/>
            </a:xfrm>
            <a:custGeom>
              <a:avLst/>
              <a:gdLst/>
              <a:ahLst/>
              <a:cxnLst/>
              <a:rect r="r" b="b" t="t" l="l"/>
              <a:pathLst>
                <a:path h="2777903" w="3589031">
                  <a:moveTo>
                    <a:pt x="28974" y="0"/>
                  </a:moveTo>
                  <a:lnTo>
                    <a:pt x="3560056" y="0"/>
                  </a:lnTo>
                  <a:cubicBezTo>
                    <a:pt x="3576058" y="0"/>
                    <a:pt x="3589031" y="12972"/>
                    <a:pt x="3589031" y="28974"/>
                  </a:cubicBezTo>
                  <a:lnTo>
                    <a:pt x="3589031" y="2748929"/>
                  </a:lnTo>
                  <a:cubicBezTo>
                    <a:pt x="3589031" y="2764931"/>
                    <a:pt x="3576058" y="2777903"/>
                    <a:pt x="3560056" y="2777903"/>
                  </a:cubicBezTo>
                  <a:lnTo>
                    <a:pt x="28974" y="2777903"/>
                  </a:lnTo>
                  <a:cubicBezTo>
                    <a:pt x="12972" y="2777903"/>
                    <a:pt x="0" y="2764931"/>
                    <a:pt x="0" y="2748929"/>
                  </a:cubicBezTo>
                  <a:lnTo>
                    <a:pt x="0" y="28974"/>
                  </a:lnTo>
                  <a:cubicBezTo>
                    <a:pt x="0" y="12972"/>
                    <a:pt x="12972" y="0"/>
                    <a:pt x="28974"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3589030"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8377100" y="628755"/>
            <a:ext cx="9064900" cy="9029490"/>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4712" t="0" r="-24712"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9" id="9"/>
          <p:cNvSpPr txBox="true"/>
          <p:nvPr/>
        </p:nvSpPr>
        <p:spPr>
          <a:xfrm rot="0">
            <a:off x="1028700" y="1537282"/>
            <a:ext cx="5367074" cy="705987"/>
          </a:xfrm>
          <a:prstGeom prst="rect">
            <a:avLst/>
          </a:prstGeom>
        </p:spPr>
        <p:txBody>
          <a:bodyPr anchor="t" rtlCol="false" tIns="0" lIns="0" bIns="0" rIns="0">
            <a:spAutoFit/>
          </a:bodyPr>
          <a:lstStyle/>
          <a:p>
            <a:pPr algn="l">
              <a:lnSpc>
                <a:spcPts val="5721"/>
              </a:lnSpc>
              <a:spcBef>
                <a:spcPct val="0"/>
              </a:spcBef>
            </a:pPr>
            <a:r>
              <a:rPr lang="en-US" sz="4086">
                <a:solidFill>
                  <a:srgbClr val="FFFFFF"/>
                </a:solidFill>
                <a:latin typeface="League Spartan"/>
              </a:rPr>
              <a:t>INTRODUCCIÓN</a:t>
            </a:r>
          </a:p>
        </p:txBody>
      </p:sp>
      <p:sp>
        <p:nvSpPr>
          <p:cNvPr name="TextBox 10" id="10"/>
          <p:cNvSpPr txBox="true"/>
          <p:nvPr/>
        </p:nvSpPr>
        <p:spPr>
          <a:xfrm rot="0">
            <a:off x="1028700" y="2651760"/>
            <a:ext cx="7019497" cy="4907280"/>
          </a:xfrm>
          <a:prstGeom prst="rect">
            <a:avLst/>
          </a:prstGeom>
        </p:spPr>
        <p:txBody>
          <a:bodyPr anchor="t" rtlCol="false" tIns="0" lIns="0" bIns="0" rIns="0">
            <a:spAutoFit/>
          </a:bodyPr>
          <a:lstStyle/>
          <a:p>
            <a:pPr algn="just">
              <a:lnSpc>
                <a:spcPts val="3299"/>
              </a:lnSpc>
            </a:pPr>
            <a:r>
              <a:rPr lang="en-US" sz="2199">
                <a:solidFill>
                  <a:srgbClr val="FFFFFF"/>
                </a:solidFill>
                <a:latin typeface="Poppins"/>
              </a:rPr>
              <a:t>Se aborda la necesidad de facilitar la selección de alguna estrategia QAA mediante la cual, el inversionista, podrá optimizar su portafolio cumpliendo sus requerimientos y ver el comportamiento del mismo.</a:t>
            </a:r>
          </a:p>
          <a:p>
            <a:pPr algn="just">
              <a:lnSpc>
                <a:spcPts val="3299"/>
              </a:lnSpc>
            </a:pPr>
          </a:p>
          <a:p>
            <a:pPr algn="just">
              <a:lnSpc>
                <a:spcPts val="3299"/>
              </a:lnSpc>
            </a:pPr>
          </a:p>
          <a:p>
            <a:pPr algn="just">
              <a:lnSpc>
                <a:spcPts val="3299"/>
              </a:lnSpc>
            </a:pPr>
            <a:r>
              <a:rPr lang="en-US" sz="2199">
                <a:solidFill>
                  <a:srgbClr val="FFFFFF"/>
                </a:solidFill>
                <a:latin typeface="Poppins"/>
              </a:rPr>
              <a:t>Lo crucial de esto se basa en la diversidad de objetivos específicos que son cubiertos por las distintas estrategias QAA, además de la complejidad de la optimización para llegar a resultados validados por herramientas externas.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717550" y="-130175"/>
            <a:ext cx="13627100" cy="10547350"/>
            <a:chOff x="0" y="0"/>
            <a:chExt cx="3589030" cy="2777903"/>
          </a:xfrm>
        </p:grpSpPr>
        <p:sp>
          <p:nvSpPr>
            <p:cNvPr name="Freeform 4" id="4"/>
            <p:cNvSpPr/>
            <p:nvPr/>
          </p:nvSpPr>
          <p:spPr>
            <a:xfrm flipH="false" flipV="false" rot="0">
              <a:off x="0" y="0"/>
              <a:ext cx="3589031" cy="2777903"/>
            </a:xfrm>
            <a:custGeom>
              <a:avLst/>
              <a:gdLst/>
              <a:ahLst/>
              <a:cxnLst/>
              <a:rect r="r" b="b" t="t" l="l"/>
              <a:pathLst>
                <a:path h="2777903" w="3589031">
                  <a:moveTo>
                    <a:pt x="28974" y="0"/>
                  </a:moveTo>
                  <a:lnTo>
                    <a:pt x="3560056" y="0"/>
                  </a:lnTo>
                  <a:cubicBezTo>
                    <a:pt x="3576058" y="0"/>
                    <a:pt x="3589031" y="12972"/>
                    <a:pt x="3589031" y="28974"/>
                  </a:cubicBezTo>
                  <a:lnTo>
                    <a:pt x="3589031" y="2748929"/>
                  </a:lnTo>
                  <a:cubicBezTo>
                    <a:pt x="3589031" y="2764931"/>
                    <a:pt x="3576058" y="2777903"/>
                    <a:pt x="3560056" y="2777903"/>
                  </a:cubicBezTo>
                  <a:lnTo>
                    <a:pt x="28974" y="2777903"/>
                  </a:lnTo>
                  <a:cubicBezTo>
                    <a:pt x="12972" y="2777903"/>
                    <a:pt x="0" y="2764931"/>
                    <a:pt x="0" y="2748929"/>
                  </a:cubicBezTo>
                  <a:lnTo>
                    <a:pt x="0" y="28974"/>
                  </a:lnTo>
                  <a:cubicBezTo>
                    <a:pt x="0" y="12972"/>
                    <a:pt x="12972" y="0"/>
                    <a:pt x="28974"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3589030" cy="2825528"/>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8377100" y="628755"/>
            <a:ext cx="9064900" cy="9029490"/>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t="0" r="-24712"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9" id="9"/>
          <p:cNvSpPr txBox="true"/>
          <p:nvPr/>
        </p:nvSpPr>
        <p:spPr>
          <a:xfrm rot="0">
            <a:off x="1028700" y="1537282"/>
            <a:ext cx="6332529" cy="705987"/>
          </a:xfrm>
          <a:prstGeom prst="rect">
            <a:avLst/>
          </a:prstGeom>
        </p:spPr>
        <p:txBody>
          <a:bodyPr anchor="t" rtlCol="false" tIns="0" lIns="0" bIns="0" rIns="0">
            <a:spAutoFit/>
          </a:bodyPr>
          <a:lstStyle/>
          <a:p>
            <a:pPr algn="l">
              <a:lnSpc>
                <a:spcPts val="5721"/>
              </a:lnSpc>
              <a:spcBef>
                <a:spcPct val="0"/>
              </a:spcBef>
            </a:pPr>
            <a:r>
              <a:rPr lang="en-US" sz="4086">
                <a:solidFill>
                  <a:srgbClr val="FFFFFF"/>
                </a:solidFill>
                <a:latin typeface="League Spartan"/>
              </a:rPr>
              <a:t>ASSET ALLOCATION</a:t>
            </a:r>
          </a:p>
        </p:txBody>
      </p:sp>
      <p:sp>
        <p:nvSpPr>
          <p:cNvPr name="TextBox 10" id="10"/>
          <p:cNvSpPr txBox="true"/>
          <p:nvPr/>
        </p:nvSpPr>
        <p:spPr>
          <a:xfrm rot="0">
            <a:off x="1028700" y="3880485"/>
            <a:ext cx="7019497" cy="2449830"/>
          </a:xfrm>
          <a:prstGeom prst="rect">
            <a:avLst/>
          </a:prstGeom>
        </p:spPr>
        <p:txBody>
          <a:bodyPr anchor="t" rtlCol="false" tIns="0" lIns="0" bIns="0" rIns="0">
            <a:spAutoFit/>
          </a:bodyPr>
          <a:lstStyle/>
          <a:p>
            <a:pPr algn="just">
              <a:lnSpc>
                <a:spcPts val="3299"/>
              </a:lnSpc>
            </a:pPr>
            <a:r>
              <a:rPr lang="en-US" sz="2199">
                <a:solidFill>
                  <a:srgbClr val="FFFFFF"/>
                </a:solidFill>
                <a:latin typeface="Poppins"/>
              </a:rPr>
              <a:t>Se refiere a la distribución o ponderación estratégica de los recursos de inversión entre diferentes clases de activos, como acciones, bonos, bienes raíces y efectivo, con el fin de optimizar el rendimiento del portafolio mientras se gestiona el riesgo.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0" y="6207219"/>
            <a:ext cx="18288000" cy="4209956"/>
            <a:chOff x="0" y="0"/>
            <a:chExt cx="4816593" cy="1108795"/>
          </a:xfrm>
        </p:grpSpPr>
        <p:sp>
          <p:nvSpPr>
            <p:cNvPr name="Freeform 4" id="4"/>
            <p:cNvSpPr/>
            <p:nvPr/>
          </p:nvSpPr>
          <p:spPr>
            <a:xfrm flipH="false" flipV="false" rot="0">
              <a:off x="0" y="0"/>
              <a:ext cx="4816592" cy="1108795"/>
            </a:xfrm>
            <a:custGeom>
              <a:avLst/>
              <a:gdLst/>
              <a:ahLst/>
              <a:cxnLst/>
              <a:rect r="r" b="b" t="t" l="l"/>
              <a:pathLst>
                <a:path h="1108795" w="4816592">
                  <a:moveTo>
                    <a:pt x="21590" y="0"/>
                  </a:moveTo>
                  <a:lnTo>
                    <a:pt x="4795002" y="0"/>
                  </a:lnTo>
                  <a:cubicBezTo>
                    <a:pt x="4800728" y="0"/>
                    <a:pt x="4806220" y="2275"/>
                    <a:pt x="4810269" y="6324"/>
                  </a:cubicBezTo>
                  <a:cubicBezTo>
                    <a:pt x="4814318" y="10372"/>
                    <a:pt x="4816592" y="15864"/>
                    <a:pt x="4816592" y="21590"/>
                  </a:cubicBezTo>
                  <a:lnTo>
                    <a:pt x="4816592" y="1087205"/>
                  </a:lnTo>
                  <a:cubicBezTo>
                    <a:pt x="4816592" y="1099129"/>
                    <a:pt x="4806926" y="1108795"/>
                    <a:pt x="4795002" y="1108795"/>
                  </a:cubicBezTo>
                  <a:lnTo>
                    <a:pt x="21590" y="1108795"/>
                  </a:lnTo>
                  <a:cubicBezTo>
                    <a:pt x="15864" y="1108795"/>
                    <a:pt x="10372" y="1106520"/>
                    <a:pt x="6324" y="1102471"/>
                  </a:cubicBezTo>
                  <a:cubicBezTo>
                    <a:pt x="2275" y="1098422"/>
                    <a:pt x="0" y="1092931"/>
                    <a:pt x="0" y="1087205"/>
                  </a:cubicBezTo>
                  <a:lnTo>
                    <a:pt x="0" y="21590"/>
                  </a:lnTo>
                  <a:cubicBezTo>
                    <a:pt x="0" y="9666"/>
                    <a:pt x="9666" y="0"/>
                    <a:pt x="21590"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66675"/>
              <a:ext cx="4816593" cy="1175470"/>
            </a:xfrm>
            <a:prstGeom prst="rect">
              <a:avLst/>
            </a:prstGeom>
          </p:spPr>
          <p:txBody>
            <a:bodyPr anchor="ctr" rtlCol="false" tIns="50800" lIns="50800" bIns="50800" rIns="50800"/>
            <a:lstStyle/>
            <a:p>
              <a:pPr algn="ctr">
                <a:lnSpc>
                  <a:spcPts val="2849"/>
                </a:lnSpc>
              </a:pPr>
            </a:p>
          </p:txBody>
        </p:sp>
      </p:grpSp>
      <p:grpSp>
        <p:nvGrpSpPr>
          <p:cNvPr name="Group 6" id="6"/>
          <p:cNvGrpSpPr/>
          <p:nvPr/>
        </p:nvGrpSpPr>
        <p:grpSpPr>
          <a:xfrm rot="0">
            <a:off x="2880436" y="3904038"/>
            <a:ext cx="5657850" cy="56578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2849"/>
                </a:lnSpc>
              </a:pPr>
            </a:p>
          </p:txBody>
        </p:sp>
      </p:grpSp>
      <p:grpSp>
        <p:nvGrpSpPr>
          <p:cNvPr name="Group 9" id="9"/>
          <p:cNvGrpSpPr/>
          <p:nvPr/>
        </p:nvGrpSpPr>
        <p:grpSpPr>
          <a:xfrm rot="0">
            <a:off x="9749714" y="3904038"/>
            <a:ext cx="5657850" cy="5657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2849"/>
                </a:lnSpc>
              </a:pPr>
            </a:p>
          </p:txBody>
        </p:sp>
      </p:grpSp>
      <p:grpSp>
        <p:nvGrpSpPr>
          <p:cNvPr name="Group 12" id="12"/>
          <p:cNvGrpSpPr/>
          <p:nvPr/>
        </p:nvGrpSpPr>
        <p:grpSpPr>
          <a:xfrm rot="0">
            <a:off x="3070216" y="3960960"/>
            <a:ext cx="5297340" cy="52973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2849"/>
                </a:lnSpc>
              </a:pPr>
            </a:p>
          </p:txBody>
        </p:sp>
      </p:grpSp>
      <p:grpSp>
        <p:nvGrpSpPr>
          <p:cNvPr name="Group 15" id="15"/>
          <p:cNvGrpSpPr/>
          <p:nvPr/>
        </p:nvGrpSpPr>
        <p:grpSpPr>
          <a:xfrm rot="0">
            <a:off x="9929970" y="3960960"/>
            <a:ext cx="5297340" cy="529734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2849"/>
                </a:lnSpc>
              </a:pPr>
            </a:p>
          </p:txBody>
        </p:sp>
      </p:grpSp>
      <p:sp>
        <p:nvSpPr>
          <p:cNvPr name="Freeform 18" id="18"/>
          <p:cNvSpPr/>
          <p:nvPr/>
        </p:nvSpPr>
        <p:spPr>
          <a:xfrm flipH="false" flipV="false" rot="0">
            <a:off x="5321693" y="4865006"/>
            <a:ext cx="775335" cy="775335"/>
          </a:xfrm>
          <a:custGeom>
            <a:avLst/>
            <a:gdLst/>
            <a:ahLst/>
            <a:cxnLst/>
            <a:rect r="r" b="b" t="t" l="l"/>
            <a:pathLst>
              <a:path h="775335" w="775335">
                <a:moveTo>
                  <a:pt x="0" y="0"/>
                </a:moveTo>
                <a:lnTo>
                  <a:pt x="775335" y="0"/>
                </a:lnTo>
                <a:lnTo>
                  <a:pt x="775335" y="775334"/>
                </a:lnTo>
                <a:lnTo>
                  <a:pt x="0" y="77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2080510" y="4758582"/>
            <a:ext cx="996259" cy="769836"/>
          </a:xfrm>
          <a:custGeom>
            <a:avLst/>
            <a:gdLst/>
            <a:ahLst/>
            <a:cxnLst/>
            <a:rect r="r" b="b" t="t" l="l"/>
            <a:pathLst>
              <a:path h="769836" w="996259">
                <a:moveTo>
                  <a:pt x="0" y="0"/>
                </a:moveTo>
                <a:lnTo>
                  <a:pt x="996259" y="0"/>
                </a:lnTo>
                <a:lnTo>
                  <a:pt x="996259" y="769836"/>
                </a:lnTo>
                <a:lnTo>
                  <a:pt x="0" y="7698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4987614" y="1688477"/>
            <a:ext cx="8312773" cy="925878"/>
          </a:xfrm>
          <a:prstGeom prst="rect">
            <a:avLst/>
          </a:prstGeom>
        </p:spPr>
        <p:txBody>
          <a:bodyPr anchor="t" rtlCol="false" tIns="0" lIns="0" bIns="0" rIns="0">
            <a:spAutoFit/>
          </a:bodyPr>
          <a:lstStyle/>
          <a:p>
            <a:pPr algn="ctr">
              <a:lnSpc>
                <a:spcPts val="7575"/>
              </a:lnSpc>
              <a:spcBef>
                <a:spcPct val="0"/>
              </a:spcBef>
            </a:pPr>
            <a:r>
              <a:rPr lang="en-US" sz="5411">
                <a:solidFill>
                  <a:srgbClr val="004AAD"/>
                </a:solidFill>
                <a:latin typeface="League Spartan"/>
              </a:rPr>
              <a:t>OBJETIVOS</a:t>
            </a:r>
          </a:p>
        </p:txBody>
      </p:sp>
      <p:sp>
        <p:nvSpPr>
          <p:cNvPr name="TextBox 21" id="21"/>
          <p:cNvSpPr txBox="true"/>
          <p:nvPr/>
        </p:nvSpPr>
        <p:spPr>
          <a:xfrm rot="0">
            <a:off x="3596737" y="6131019"/>
            <a:ext cx="4225246" cy="2040255"/>
          </a:xfrm>
          <a:prstGeom prst="rect">
            <a:avLst/>
          </a:prstGeom>
        </p:spPr>
        <p:txBody>
          <a:bodyPr anchor="t" rtlCol="false" tIns="0" lIns="0" bIns="0" rIns="0">
            <a:spAutoFit/>
          </a:bodyPr>
          <a:lstStyle/>
          <a:p>
            <a:pPr algn="ctr">
              <a:lnSpc>
                <a:spcPts val="3299"/>
              </a:lnSpc>
            </a:pPr>
            <a:r>
              <a:rPr lang="en-US" sz="2199">
                <a:solidFill>
                  <a:srgbClr val="000000"/>
                </a:solidFill>
                <a:latin typeface="Poppins"/>
              </a:rPr>
              <a:t>Desarrollo e implementación de estrategias QAA basadas en análisis financieros y económicos y modelos matemáticos y estadísticos.</a:t>
            </a:r>
          </a:p>
        </p:txBody>
      </p:sp>
      <p:sp>
        <p:nvSpPr>
          <p:cNvPr name="TextBox 22" id="22"/>
          <p:cNvSpPr txBox="true"/>
          <p:nvPr/>
        </p:nvSpPr>
        <p:spPr>
          <a:xfrm rot="0">
            <a:off x="10149480" y="6111969"/>
            <a:ext cx="4858319" cy="1723297"/>
          </a:xfrm>
          <a:prstGeom prst="rect">
            <a:avLst/>
          </a:prstGeom>
        </p:spPr>
        <p:txBody>
          <a:bodyPr anchor="t" rtlCol="false" tIns="0" lIns="0" bIns="0" rIns="0">
            <a:spAutoFit/>
          </a:bodyPr>
          <a:lstStyle/>
          <a:p>
            <a:pPr algn="ctr">
              <a:lnSpc>
                <a:spcPts val="3403"/>
              </a:lnSpc>
            </a:pPr>
            <a:r>
              <a:rPr lang="en-US" sz="2269">
                <a:solidFill>
                  <a:srgbClr val="000000"/>
                </a:solidFill>
                <a:latin typeface="Poppins"/>
              </a:rPr>
              <a:t>Creación de la </a:t>
            </a:r>
            <a:r>
              <a:rPr lang="en-US" sz="2269">
                <a:solidFill>
                  <a:srgbClr val="000000"/>
                </a:solidFill>
                <a:latin typeface="Poppins"/>
              </a:rPr>
              <a:t>herramienta visual que facilite al inversionista la toma de decisiones y análisis de la misma.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347700"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8265547" y="664190"/>
            <a:ext cx="8993753" cy="8958621"/>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5134" t="0" r="-25134"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2" id="12"/>
          <p:cNvSpPr txBox="true"/>
          <p:nvPr/>
        </p:nvSpPr>
        <p:spPr>
          <a:xfrm rot="0">
            <a:off x="1028700" y="1537282"/>
            <a:ext cx="6357148" cy="705987"/>
          </a:xfrm>
          <a:prstGeom prst="rect">
            <a:avLst/>
          </a:prstGeom>
        </p:spPr>
        <p:txBody>
          <a:bodyPr anchor="t" rtlCol="false" tIns="0" lIns="0" bIns="0" rIns="0">
            <a:spAutoFit/>
          </a:bodyPr>
          <a:lstStyle/>
          <a:p>
            <a:pPr algn="l">
              <a:lnSpc>
                <a:spcPts val="5721"/>
              </a:lnSpc>
              <a:spcBef>
                <a:spcPct val="0"/>
              </a:spcBef>
            </a:pPr>
            <a:r>
              <a:rPr lang="en-US" sz="4086">
                <a:solidFill>
                  <a:srgbClr val="004AAD"/>
                </a:solidFill>
                <a:latin typeface="League Spartan"/>
              </a:rPr>
              <a:t>METODOLOGÍA</a:t>
            </a:r>
          </a:p>
        </p:txBody>
      </p:sp>
      <p:sp>
        <p:nvSpPr>
          <p:cNvPr name="TextBox 13" id="13"/>
          <p:cNvSpPr txBox="true"/>
          <p:nvPr/>
        </p:nvSpPr>
        <p:spPr>
          <a:xfrm rot="0">
            <a:off x="1028700" y="3840454"/>
            <a:ext cx="7019497" cy="4078605"/>
          </a:xfrm>
          <a:prstGeom prst="rect">
            <a:avLst/>
          </a:prstGeom>
        </p:spPr>
        <p:txBody>
          <a:bodyPr anchor="t" rtlCol="false" tIns="0" lIns="0" bIns="0" rIns="0">
            <a:spAutoFit/>
          </a:bodyPr>
          <a:lstStyle/>
          <a:p>
            <a:pPr algn="just">
              <a:lnSpc>
                <a:spcPts val="3299"/>
              </a:lnSpc>
            </a:pPr>
            <a:r>
              <a:rPr lang="en-US" sz="2199">
                <a:solidFill>
                  <a:srgbClr val="000000"/>
                </a:solidFill>
                <a:latin typeface="Lato"/>
              </a:rPr>
              <a:t>En este sentido, se recurre a diversas teorías o modelos como “La Teoría de Portafolios” (Markowitz) o “El Modelo CAPM” con el objetivo de respaldar estas estrategias de inversión.</a:t>
            </a:r>
          </a:p>
          <a:p>
            <a:pPr algn="just">
              <a:lnSpc>
                <a:spcPts val="3299"/>
              </a:lnSpc>
            </a:pPr>
          </a:p>
          <a:p>
            <a:pPr algn="just">
              <a:lnSpc>
                <a:spcPts val="3299"/>
              </a:lnSpc>
            </a:pPr>
          </a:p>
          <a:p>
            <a:pPr algn="just">
              <a:lnSpc>
                <a:spcPts val="3299"/>
              </a:lnSpc>
            </a:pPr>
            <a:r>
              <a:rPr lang="en-US" sz="2199">
                <a:solidFill>
                  <a:srgbClr val="000000"/>
                </a:solidFill>
                <a:latin typeface="Lato"/>
              </a:rPr>
              <a:t>También, es importante mencionar el papel que juega el concepto de “Backtesting”, el cual permite verificar la efectividad y el comportamiento de dichas estrategias mediante una evaluación retrospectiva de las mismas.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535877"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8265547" y="664190"/>
            <a:ext cx="8993753" cy="8958621"/>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42" t="0" r="-24642"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2" id="12"/>
          <p:cNvSpPr txBox="true"/>
          <p:nvPr/>
        </p:nvSpPr>
        <p:spPr>
          <a:xfrm rot="0">
            <a:off x="1028700" y="789659"/>
            <a:ext cx="6357148" cy="705987"/>
          </a:xfrm>
          <a:prstGeom prst="rect">
            <a:avLst/>
          </a:prstGeom>
        </p:spPr>
        <p:txBody>
          <a:bodyPr anchor="t" rtlCol="false" tIns="0" lIns="0" bIns="0" rIns="0">
            <a:spAutoFit/>
          </a:bodyPr>
          <a:lstStyle/>
          <a:p>
            <a:pPr algn="l">
              <a:lnSpc>
                <a:spcPts val="5721"/>
              </a:lnSpc>
              <a:spcBef>
                <a:spcPct val="0"/>
              </a:spcBef>
            </a:pPr>
            <a:r>
              <a:rPr lang="en-US" sz="4086">
                <a:solidFill>
                  <a:srgbClr val="004AAD"/>
                </a:solidFill>
                <a:latin typeface="League Spartan"/>
              </a:rPr>
              <a:t>ESTRATEGIAS QAA</a:t>
            </a:r>
          </a:p>
        </p:txBody>
      </p:sp>
      <p:sp>
        <p:nvSpPr>
          <p:cNvPr name="TextBox 13" id="13"/>
          <p:cNvSpPr txBox="true"/>
          <p:nvPr/>
        </p:nvSpPr>
        <p:spPr>
          <a:xfrm rot="0">
            <a:off x="1028700" y="2609507"/>
            <a:ext cx="9590302" cy="6635750"/>
          </a:xfrm>
          <a:prstGeom prst="rect">
            <a:avLst/>
          </a:prstGeom>
        </p:spPr>
        <p:txBody>
          <a:bodyPr anchor="t" rtlCol="false" tIns="0" lIns="0" bIns="0" rIns="0">
            <a:spAutoFit/>
          </a:bodyPr>
          <a:lstStyle/>
          <a:p>
            <a:pPr algn="just" marL="539748" indent="-269874" lvl="1">
              <a:lnSpc>
                <a:spcPts val="2499"/>
              </a:lnSpc>
              <a:buFont typeface="Arial"/>
              <a:buChar char="•"/>
            </a:pPr>
            <a:r>
              <a:rPr lang="en-US" sz="2499">
                <a:solidFill>
                  <a:srgbClr val="000000"/>
                </a:solidFill>
                <a:latin typeface="Poppins Bold"/>
              </a:rPr>
              <a:t>Mínima Varianza</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Ratio de Sharpe</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Semivarianza</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Omega</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HRP</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Conditional Value at Risk</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Black Litterman</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Famma French</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Total Return AA</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Roy Safety First Ratio</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Ratio de Sortino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535877"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8265547" y="664190"/>
            <a:ext cx="8993753" cy="8958621"/>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4642" t="0" r="-24642"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2" id="12"/>
          <p:cNvSpPr txBox="true"/>
          <p:nvPr/>
        </p:nvSpPr>
        <p:spPr>
          <a:xfrm rot="0">
            <a:off x="1028700" y="789659"/>
            <a:ext cx="8115300" cy="705987"/>
          </a:xfrm>
          <a:prstGeom prst="rect">
            <a:avLst/>
          </a:prstGeom>
        </p:spPr>
        <p:txBody>
          <a:bodyPr anchor="t" rtlCol="false" tIns="0" lIns="0" bIns="0" rIns="0">
            <a:spAutoFit/>
          </a:bodyPr>
          <a:lstStyle/>
          <a:p>
            <a:pPr algn="l">
              <a:lnSpc>
                <a:spcPts val="5721"/>
              </a:lnSpc>
              <a:spcBef>
                <a:spcPct val="0"/>
              </a:spcBef>
            </a:pPr>
            <a:r>
              <a:rPr lang="en-US" sz="4086">
                <a:solidFill>
                  <a:srgbClr val="004AAD"/>
                </a:solidFill>
                <a:latin typeface="League Spartan"/>
              </a:rPr>
              <a:t>MODELOS DE OPTIMIZACIÓN</a:t>
            </a:r>
          </a:p>
        </p:txBody>
      </p:sp>
      <p:sp>
        <p:nvSpPr>
          <p:cNvPr name="TextBox 13" id="13"/>
          <p:cNvSpPr txBox="true"/>
          <p:nvPr/>
        </p:nvSpPr>
        <p:spPr>
          <a:xfrm rot="0">
            <a:off x="1028700" y="5223167"/>
            <a:ext cx="3415695" cy="1606550"/>
          </a:xfrm>
          <a:prstGeom prst="rect">
            <a:avLst/>
          </a:prstGeom>
        </p:spPr>
        <p:txBody>
          <a:bodyPr anchor="t" rtlCol="false" tIns="0" lIns="0" bIns="0" rIns="0">
            <a:spAutoFit/>
          </a:bodyPr>
          <a:lstStyle/>
          <a:p>
            <a:pPr algn="just" marL="539748" indent="-269874" lvl="1">
              <a:lnSpc>
                <a:spcPts val="2499"/>
              </a:lnSpc>
              <a:buFont typeface="Arial"/>
              <a:buChar char="•"/>
            </a:pPr>
            <a:r>
              <a:rPr lang="en-US" sz="2499">
                <a:solidFill>
                  <a:srgbClr val="000000"/>
                </a:solidFill>
                <a:latin typeface="Poppins Bold"/>
              </a:rPr>
              <a:t>Minimize SLSQP</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MONTECARLO</a:t>
            </a:r>
          </a:p>
          <a:p>
            <a:pPr algn="just">
              <a:lnSpc>
                <a:spcPts val="2499"/>
              </a:lnSpc>
            </a:pPr>
          </a:p>
          <a:p>
            <a:pPr algn="just" marL="539748" indent="-269874" lvl="1">
              <a:lnSpc>
                <a:spcPts val="2499"/>
              </a:lnSpc>
              <a:buFont typeface="Arial"/>
              <a:buChar char="•"/>
            </a:pPr>
            <a:r>
              <a:rPr lang="en-US" sz="2499">
                <a:solidFill>
                  <a:srgbClr val="000000"/>
                </a:solidFill>
                <a:latin typeface="Poppins Bold"/>
              </a:rPr>
              <a:t>Minimize COBYLA</a:t>
            </a:r>
          </a:p>
        </p:txBody>
      </p:sp>
      <p:sp>
        <p:nvSpPr>
          <p:cNvPr name="TextBox 14" id="14"/>
          <p:cNvSpPr txBox="true"/>
          <p:nvPr/>
        </p:nvSpPr>
        <p:spPr>
          <a:xfrm rot="0">
            <a:off x="4660790" y="5194592"/>
            <a:ext cx="2789114" cy="1664982"/>
          </a:xfrm>
          <a:prstGeom prst="rect">
            <a:avLst/>
          </a:prstGeom>
        </p:spPr>
        <p:txBody>
          <a:bodyPr anchor="t" rtlCol="false" tIns="0" lIns="0" bIns="0" rIns="0">
            <a:spAutoFit/>
          </a:bodyPr>
          <a:lstStyle/>
          <a:p>
            <a:pPr algn="just">
              <a:lnSpc>
                <a:spcPts val="1425"/>
              </a:lnSpc>
            </a:pPr>
            <a:r>
              <a:rPr lang="en-US" sz="1425">
                <a:solidFill>
                  <a:srgbClr val="000000"/>
                </a:solidFill>
                <a:latin typeface="Poppins Bold"/>
              </a:rPr>
              <a:t>(Programación Secuencial de Mínimos Cuadrados)</a:t>
            </a:r>
          </a:p>
          <a:p>
            <a:pPr algn="just">
              <a:lnSpc>
                <a:spcPts val="1425"/>
              </a:lnSpc>
            </a:pPr>
          </a:p>
          <a:p>
            <a:pPr algn="just">
              <a:lnSpc>
                <a:spcPts val="1425"/>
              </a:lnSpc>
            </a:pPr>
          </a:p>
          <a:p>
            <a:pPr algn="just">
              <a:lnSpc>
                <a:spcPts val="1425"/>
              </a:lnSpc>
            </a:pPr>
          </a:p>
          <a:p>
            <a:pPr algn="just">
              <a:lnSpc>
                <a:spcPts val="1425"/>
              </a:lnSpc>
            </a:pPr>
          </a:p>
          <a:p>
            <a:pPr algn="just">
              <a:lnSpc>
                <a:spcPts val="1425"/>
              </a:lnSpc>
            </a:pPr>
          </a:p>
          <a:p>
            <a:pPr algn="just">
              <a:lnSpc>
                <a:spcPts val="1425"/>
              </a:lnSpc>
            </a:pPr>
            <a:r>
              <a:rPr lang="en-US" sz="1425">
                <a:solidFill>
                  <a:srgbClr val="000000"/>
                </a:solidFill>
                <a:latin typeface="Poppins Bold"/>
              </a:rPr>
              <a:t>(Optimización Restringida por Aproximaciones Lineales)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892925" y="-1194143"/>
            <a:ext cx="14214475" cy="1421447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347700" y="-1194143"/>
            <a:ext cx="14214475" cy="142144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9311819" y="1341864"/>
            <a:ext cx="7947481" cy="7916436"/>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0887" t="0" r="-30887" b="0"/>
              </a:stretch>
            </a:blipFill>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name="TextBox 12" id="12"/>
          <p:cNvSpPr txBox="true"/>
          <p:nvPr/>
        </p:nvSpPr>
        <p:spPr>
          <a:xfrm rot="0">
            <a:off x="1028700" y="1537282"/>
            <a:ext cx="6357148" cy="705987"/>
          </a:xfrm>
          <a:prstGeom prst="rect">
            <a:avLst/>
          </a:prstGeom>
        </p:spPr>
        <p:txBody>
          <a:bodyPr anchor="t" rtlCol="false" tIns="0" lIns="0" bIns="0" rIns="0">
            <a:spAutoFit/>
          </a:bodyPr>
          <a:lstStyle/>
          <a:p>
            <a:pPr algn="l">
              <a:lnSpc>
                <a:spcPts val="5721"/>
              </a:lnSpc>
              <a:spcBef>
                <a:spcPct val="0"/>
              </a:spcBef>
            </a:pPr>
            <a:r>
              <a:rPr lang="en-US" sz="4086">
                <a:solidFill>
                  <a:srgbClr val="004AAD"/>
                </a:solidFill>
                <a:latin typeface="League Spartan"/>
              </a:rPr>
              <a:t>BACKTESTING</a:t>
            </a:r>
          </a:p>
        </p:txBody>
      </p:sp>
      <p:sp>
        <p:nvSpPr>
          <p:cNvPr name="TextBox 13" id="13"/>
          <p:cNvSpPr txBox="true"/>
          <p:nvPr/>
        </p:nvSpPr>
        <p:spPr>
          <a:xfrm rot="0">
            <a:off x="1028700" y="4045241"/>
            <a:ext cx="8115300" cy="3669030"/>
          </a:xfrm>
          <a:prstGeom prst="rect">
            <a:avLst/>
          </a:prstGeom>
        </p:spPr>
        <p:txBody>
          <a:bodyPr anchor="t" rtlCol="false" tIns="0" lIns="0" bIns="0" rIns="0">
            <a:spAutoFit/>
          </a:bodyPr>
          <a:lstStyle/>
          <a:p>
            <a:pPr algn="just">
              <a:lnSpc>
                <a:spcPts val="3299"/>
              </a:lnSpc>
            </a:pPr>
            <a:r>
              <a:rPr lang="en-US" sz="2199">
                <a:solidFill>
                  <a:srgbClr val="000000"/>
                </a:solidFill>
                <a:latin typeface="Lato"/>
              </a:rPr>
              <a:t>Es una técnica que evalúa la efectividad de estrategias de inversión usando datos históricos, simulando cómo habrían rendido a lo largo del tiempo con rebalanceos periódicos para ajustar el portafolio según la estrategia elegida.</a:t>
            </a:r>
          </a:p>
          <a:p>
            <a:pPr algn="just">
              <a:lnSpc>
                <a:spcPts val="3299"/>
              </a:lnSpc>
            </a:pPr>
          </a:p>
          <a:p>
            <a:pPr algn="just">
              <a:lnSpc>
                <a:spcPts val="3299"/>
              </a:lnSpc>
            </a:pPr>
          </a:p>
          <a:p>
            <a:pPr algn="just">
              <a:lnSpc>
                <a:spcPts val="3299"/>
              </a:lnSpc>
            </a:pPr>
            <a:r>
              <a:rPr lang="en-US" sz="2199">
                <a:solidFill>
                  <a:srgbClr val="000000"/>
                </a:solidFill>
                <a:latin typeface="Lato"/>
              </a:rPr>
              <a:t>Además, permite a los inversores visualizar el rendimiento potencial y comparar diferentes enfoques de inversión, ayudando a entender tanto los posibles retornos como los riesgos asociados.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DAGDLgTQD7c</dc:identifier>
  <dcterms:modified xsi:type="dcterms:W3CDTF">2011-08-01T06:04:30Z</dcterms:modified>
  <cp:revision>1</cp:revision>
  <dc:title>PAP Backtesting de Estrategias de AA</dc:title>
</cp:coreProperties>
</file>